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3" r:id="rId2"/>
    <p:sldId id="347" r:id="rId3"/>
    <p:sldId id="334" r:id="rId4"/>
    <p:sldId id="331" r:id="rId5"/>
    <p:sldId id="332" r:id="rId6"/>
    <p:sldId id="342" r:id="rId7"/>
    <p:sldId id="333" r:id="rId8"/>
    <p:sldId id="336" r:id="rId9"/>
    <p:sldId id="340" r:id="rId10"/>
    <p:sldId id="337" r:id="rId11"/>
    <p:sldId id="339" r:id="rId12"/>
    <p:sldId id="343" r:id="rId13"/>
    <p:sldId id="338" r:id="rId14"/>
    <p:sldId id="341" r:id="rId15"/>
    <p:sldId id="346" r:id="rId16"/>
    <p:sldId id="344" r:id="rId17"/>
    <p:sldId id="345" r:id="rId18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on kye" initials="jk" lastIdx="1" clrIdx="0">
    <p:extLst>
      <p:ext uri="{19B8F6BF-5375-455C-9EA6-DF929625EA0E}">
        <p15:presenceInfo xmlns:p15="http://schemas.microsoft.com/office/powerpoint/2012/main" userId="40e76f303187c0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710"/>
    <a:srgbClr val="FF0000"/>
    <a:srgbClr val="FBF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000" autoAdjust="0"/>
  </p:normalViewPr>
  <p:slideViewPr>
    <p:cSldViewPr>
      <p:cViewPr varScale="1">
        <p:scale>
          <a:sx n="91" d="100"/>
          <a:sy n="91" d="100"/>
        </p:scale>
        <p:origin x="1404" y="6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44BFDD0-C489-4454-AEE4-5A3B4E60D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F85D07-89AB-4EA9-B6C0-DB7EBAF373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56B9-2FEC-4056-9D16-1D138494B092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A3AD73-DD36-422F-BA00-E72880810B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93D6F-2C95-4C20-BEB4-10D76B7065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1BF93-BA7E-438E-BF6D-C260FCE9A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767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DBCA2-48ED-45A1-87F4-85231B194FED}" type="datetimeFigureOut">
              <a:rPr lang="ko-KR" altLang="en-US" smtClean="0"/>
              <a:pPr/>
              <a:t>2018-07-15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EE27E-7A07-49B3-8339-A708221DC9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462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3B13E2-7562-45F3-9A63-B5DA9DCDE968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56551-1498-450E-9311-EE93C09183DB}"/>
              </a:ext>
            </a:extLst>
          </p:cNvPr>
          <p:cNvSpPr/>
          <p:nvPr userDrawn="1"/>
        </p:nvSpPr>
        <p:spPr>
          <a:xfrm>
            <a:off x="0" y="6453336"/>
            <a:ext cx="9144000" cy="396037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641FAB-694C-4AF2-8B10-1CAA0D4419F9}"/>
              </a:ext>
            </a:extLst>
          </p:cNvPr>
          <p:cNvCxnSpPr/>
          <p:nvPr userDrawn="1"/>
        </p:nvCxnSpPr>
        <p:spPr>
          <a:xfrm>
            <a:off x="539552" y="3501008"/>
            <a:ext cx="8064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6"/>
                </a:gs>
                <a:gs pos="100000">
                  <a:schemeClr val="tx1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1B6A1375-541F-45EB-8465-91D97527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0"/>
            </a:lvl1pPr>
            <a:lvl2pPr>
              <a:defRPr sz="2000" b="0"/>
            </a:lvl2pPr>
            <a:lvl3pPr>
              <a:defRPr sz="20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1F1F57-0F5B-4BC3-87DC-973B93826F73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6256" y="6448251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51D2C606-0459-40DD-AF63-84B36DA305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771F64-D655-490D-B10A-2A419F397FB0}"/>
              </a:ext>
            </a:extLst>
          </p:cNvPr>
          <p:cNvCxnSpPr>
            <a:cxnSpLocks/>
          </p:cNvCxnSpPr>
          <p:nvPr userDrawn="1"/>
        </p:nvCxnSpPr>
        <p:spPr>
          <a:xfrm>
            <a:off x="0" y="1196752"/>
            <a:ext cx="914400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FF0000"/>
                </a:gs>
                <a:gs pos="100000">
                  <a:schemeClr val="tx1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1975E4-D99D-42AD-AE68-2A12A1A97019}"/>
              </a:ext>
            </a:extLst>
          </p:cNvPr>
          <p:cNvSpPr/>
          <p:nvPr userDrawn="1"/>
        </p:nvSpPr>
        <p:spPr>
          <a:xfrm>
            <a:off x="0" y="6453336"/>
            <a:ext cx="9144000" cy="396037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FD3A8-7F16-482B-A364-F1343BF60A3F}"/>
              </a:ext>
            </a:extLst>
          </p:cNvPr>
          <p:cNvSpPr txBox="1"/>
          <p:nvPr userDrawn="1"/>
        </p:nvSpPr>
        <p:spPr>
          <a:xfrm>
            <a:off x="6763107" y="6506115"/>
            <a:ext cx="169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경북과학고등학교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10F5C-3BE5-4D64-8FC9-32B6CFD20514}"/>
              </a:ext>
            </a:extLst>
          </p:cNvPr>
          <p:cNvGrpSpPr/>
          <p:nvPr userDrawn="1"/>
        </p:nvGrpSpPr>
        <p:grpSpPr>
          <a:xfrm>
            <a:off x="8358214" y="6520075"/>
            <a:ext cx="293627" cy="283098"/>
            <a:chOff x="3059832" y="2757101"/>
            <a:chExt cx="856056" cy="825360"/>
          </a:xfrm>
          <a:gradFill>
            <a:gsLst>
              <a:gs pos="75000">
                <a:srgbClr val="FFC0C0"/>
              </a:gs>
              <a:gs pos="50000">
                <a:srgbClr val="FF8080"/>
              </a:gs>
              <a:gs pos="0">
                <a:srgbClr val="FF0000"/>
              </a:gs>
              <a:gs pos="100000">
                <a:schemeClr val="bg1"/>
              </a:gs>
            </a:gsLst>
            <a:path path="circle">
              <a:fillToRect r="100000" b="100000"/>
            </a:path>
          </a:gra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AEF53E-FB55-49F7-81D8-043BBAAD4B66}"/>
                </a:ext>
              </a:extLst>
            </p:cNvPr>
            <p:cNvSpPr/>
            <p:nvPr/>
          </p:nvSpPr>
          <p:spPr>
            <a:xfrm>
              <a:off x="3059832" y="3342610"/>
              <a:ext cx="239851" cy="23985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D26468F-869A-40BD-933F-63CABD95B0D8}"/>
                </a:ext>
              </a:extLst>
            </p:cNvPr>
            <p:cNvSpPr/>
            <p:nvPr/>
          </p:nvSpPr>
          <p:spPr>
            <a:xfrm>
              <a:off x="3359514" y="3342610"/>
              <a:ext cx="239851" cy="23985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2DAA148-BDF7-4C67-BD03-B105C8021E66}"/>
                </a:ext>
              </a:extLst>
            </p:cNvPr>
            <p:cNvSpPr/>
            <p:nvPr/>
          </p:nvSpPr>
          <p:spPr>
            <a:xfrm>
              <a:off x="3676037" y="3342610"/>
              <a:ext cx="239851" cy="23985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A54BB29-43B2-49D0-A99B-30AA59D44546}"/>
                </a:ext>
              </a:extLst>
            </p:cNvPr>
            <p:cNvSpPr/>
            <p:nvPr/>
          </p:nvSpPr>
          <p:spPr>
            <a:xfrm>
              <a:off x="3059832" y="3045133"/>
              <a:ext cx="239851" cy="23985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18EB5BE-3440-46B0-B1BC-3E23245ED73A}"/>
                </a:ext>
              </a:extLst>
            </p:cNvPr>
            <p:cNvSpPr/>
            <p:nvPr/>
          </p:nvSpPr>
          <p:spPr>
            <a:xfrm>
              <a:off x="3359514" y="3045133"/>
              <a:ext cx="239851" cy="23985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BAB69DF-A9BF-48DA-BE58-C2B9169B7F35}"/>
                </a:ext>
              </a:extLst>
            </p:cNvPr>
            <p:cNvSpPr/>
            <p:nvPr/>
          </p:nvSpPr>
          <p:spPr>
            <a:xfrm>
              <a:off x="3059832" y="2757101"/>
              <a:ext cx="239851" cy="23985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02896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51D2C606-0459-40DD-AF63-84B36DA305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D2EE1529-C299-4A98-8204-D9CE74D1F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856" y="2898555"/>
            <a:ext cx="7560840" cy="530445"/>
          </a:xfrm>
        </p:spPr>
        <p:txBody>
          <a:bodyPr>
            <a:noAutofit/>
          </a:bodyPr>
          <a:lstStyle/>
          <a:p>
            <a:pPr algn="l"/>
            <a:r>
              <a:rPr lang="ko-KR" altLang="en-US" b="1" dirty="0">
                <a:solidFill>
                  <a:schemeClr val="tx1"/>
                </a:solidFill>
              </a:rPr>
              <a:t>시각장애인용 보조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A6E443-A172-4D1D-96A2-C4FD6A3C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49E4DE89-D800-41CD-9D10-58CBA29EA963}"/>
              </a:ext>
            </a:extLst>
          </p:cNvPr>
          <p:cNvSpPr txBox="1">
            <a:spLocks/>
          </p:cNvSpPr>
          <p:nvPr/>
        </p:nvSpPr>
        <p:spPr>
          <a:xfrm>
            <a:off x="475456" y="4005064"/>
            <a:ext cx="64008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</a:rPr>
              <a:t>경북과학고등학교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l"/>
            <a:endParaRPr lang="en-US" altLang="ko-KR" sz="2000" b="1" dirty="0">
              <a:solidFill>
                <a:schemeClr val="tx1"/>
              </a:solidFill>
            </a:endParaRPr>
          </a:p>
          <a:p>
            <a:pPr algn="l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학년 이준서</a:t>
            </a:r>
          </a:p>
        </p:txBody>
      </p:sp>
    </p:spTree>
    <p:extLst>
      <p:ext uri="{BB962C8B-B14F-4D97-AF65-F5344CB8AC3E}">
        <p14:creationId xmlns:p14="http://schemas.microsoft.com/office/powerpoint/2010/main" val="39667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9B4C9-78B7-4E39-9E49-4E75954C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373D7-191D-49EC-909B-4C2ECDC76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" t="2759" r="1540" b="13522"/>
          <a:stretch/>
        </p:blipFill>
        <p:spPr>
          <a:xfrm>
            <a:off x="468745" y="4005064"/>
            <a:ext cx="5544616" cy="216103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38AAE71-AEC5-43E4-BFA8-31F8B2DF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IrisVision</a:t>
            </a:r>
            <a:r>
              <a:rPr lang="en-US" altLang="ko-KR" sz="2400" dirty="0"/>
              <a:t>(</a:t>
            </a:r>
            <a:r>
              <a:rPr lang="ko-KR" altLang="en-US" sz="2400" dirty="0"/>
              <a:t>미국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0EA2B-C288-4689-8950-320533B0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7638"/>
            <a:ext cx="3839854" cy="2161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A3FAE-A55E-4E60-B301-960D4E780508}"/>
              </a:ext>
            </a:extLst>
          </p:cNvPr>
          <p:cNvSpPr txBox="1"/>
          <p:nvPr/>
        </p:nvSpPr>
        <p:spPr>
          <a:xfrm>
            <a:off x="4605774" y="1196752"/>
            <a:ext cx="4404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dirty="0"/>
              <a:t>삼성 스마트폰과 </a:t>
            </a:r>
            <a:r>
              <a:rPr lang="en-US" altLang="ko-KR" sz="1600" dirty="0"/>
              <a:t>Gear VR </a:t>
            </a:r>
            <a:r>
              <a:rPr lang="ko-KR" altLang="en-US" sz="1600" dirty="0"/>
              <a:t>제품을 이용하고 저 시력자가 가상이 아닌 현실을 볼 수 있도록 </a:t>
            </a:r>
            <a:r>
              <a:rPr lang="en-US" altLang="ko-KR" sz="1600" dirty="0"/>
              <a:t>Software</a:t>
            </a:r>
            <a:r>
              <a:rPr lang="ko-KR" altLang="en-US" sz="1600" dirty="0"/>
              <a:t>를 개발했음</a:t>
            </a:r>
            <a:r>
              <a:rPr lang="en-US" altLang="ko-KR" sz="1600" dirty="0"/>
              <a:t> </a:t>
            </a:r>
          </a:p>
          <a:p>
            <a:pPr marL="342900" lvl="0" indent="-342900" algn="just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600" dirty="0"/>
              <a:t>FDA </a:t>
            </a:r>
            <a:r>
              <a:rPr lang="ko-KR" altLang="en-US" sz="1600" dirty="0"/>
              <a:t>승인을 받았고 노화에 의한 저 시력자들에게 적합하게 개발됨</a:t>
            </a:r>
            <a:endParaRPr lang="en-US" altLang="ko-KR" sz="1600" dirty="0"/>
          </a:p>
          <a:p>
            <a:pPr marL="342900" lvl="0" indent="-342900" algn="just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600" dirty="0"/>
              <a:t>화면을 확대할 수 있으며 </a:t>
            </a:r>
            <a:r>
              <a:rPr lang="en-US" altLang="ko-KR" sz="1600" dirty="0"/>
              <a:t>TV </a:t>
            </a:r>
            <a:r>
              <a:rPr lang="ko-KR" altLang="en-US" sz="1600" dirty="0"/>
              <a:t>시청</a:t>
            </a:r>
            <a:r>
              <a:rPr lang="en-US" altLang="ko-KR" sz="1600" dirty="0"/>
              <a:t>, </a:t>
            </a:r>
            <a:r>
              <a:rPr lang="ko-KR" altLang="en-US" sz="1600" dirty="0"/>
              <a:t>독서 등을 할 수 있는 보조기기임</a:t>
            </a:r>
            <a:r>
              <a:rPr lang="en-US" altLang="ko-KR" sz="1600" dirty="0"/>
              <a:t>.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A416C2-10E2-4E14-956F-154EAD76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E7BDD-7D96-486D-A0F6-BE93DE383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" t="2782" r="1722" b="11366"/>
          <a:stretch/>
        </p:blipFill>
        <p:spPr>
          <a:xfrm>
            <a:off x="1799692" y="1705670"/>
            <a:ext cx="5544616" cy="237140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4AFF76B-AD3B-4787-8E08-8CDAEE3D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Seeing AI (Microsoft)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26C22-B9FB-454D-A4B5-053CDF22CFD7}"/>
              </a:ext>
            </a:extLst>
          </p:cNvPr>
          <p:cNvSpPr txBox="1"/>
          <p:nvPr/>
        </p:nvSpPr>
        <p:spPr>
          <a:xfrm>
            <a:off x="251520" y="4365104"/>
            <a:ext cx="85081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Microsoft </a:t>
            </a:r>
            <a:r>
              <a:rPr lang="ko-KR" altLang="en-US" dirty="0"/>
              <a:t>사에서 시각장애인을 위한 </a:t>
            </a:r>
            <a:r>
              <a:rPr lang="en-US" altLang="ko-KR" dirty="0"/>
              <a:t>'Seeing AI'</a:t>
            </a:r>
            <a:r>
              <a:rPr lang="ko-KR" altLang="en-US" dirty="0"/>
              <a:t>라는 스마트폰 앱 발표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Seeing AI </a:t>
            </a:r>
            <a:r>
              <a:rPr lang="ko-KR" altLang="en-US" dirty="0"/>
              <a:t>앱은 인공지능기능으로 스마트폰 앞에 있는 사람의 특성과 감정까지 파악해 시각장애인에게 말해주며 또한 </a:t>
            </a:r>
            <a:r>
              <a:rPr lang="en-US" altLang="ko-KR" dirty="0"/>
              <a:t>Text </a:t>
            </a:r>
            <a:r>
              <a:rPr lang="ko-KR" altLang="en-US" dirty="0"/>
              <a:t>또는 책을 읽어주는 기능도 있음</a:t>
            </a:r>
          </a:p>
        </p:txBody>
      </p:sp>
    </p:spTree>
    <p:extLst>
      <p:ext uri="{BB962C8B-B14F-4D97-AF65-F5344CB8AC3E}">
        <p14:creationId xmlns:p14="http://schemas.microsoft.com/office/powerpoint/2010/main" val="365639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3F80B7-4262-4244-9093-2220A95A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8D8CADD-A0CA-42AE-951A-858138A3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닷워치</a:t>
            </a:r>
            <a:r>
              <a:rPr lang="en-US" altLang="ko-KR" sz="2400" dirty="0"/>
              <a:t>(Dot watch), </a:t>
            </a:r>
            <a:r>
              <a:rPr lang="ko-KR" altLang="en-US" sz="2400" dirty="0"/>
              <a:t>한국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CBAA0-7441-4DEE-BB72-F92BB855B7EA}"/>
              </a:ext>
            </a:extLst>
          </p:cNvPr>
          <p:cNvSpPr txBox="1"/>
          <p:nvPr/>
        </p:nvSpPr>
        <p:spPr>
          <a:xfrm>
            <a:off x="4431906" y="1427887"/>
            <a:ext cx="443785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latin typeface="+mn-ea"/>
              </a:rPr>
              <a:t>닷와치는</a:t>
            </a:r>
            <a:r>
              <a:rPr lang="ko-KR" altLang="en-US" sz="1400" dirty="0">
                <a:latin typeface="+mn-ea"/>
              </a:rPr>
              <a:t> 블루투스를 통하여 스마트폰과 연동하면 스마트폰으로 들어온 메시지를 </a:t>
            </a:r>
            <a:r>
              <a:rPr lang="en-US" altLang="ko-KR" sz="1400" dirty="0">
                <a:latin typeface="+mn-ea"/>
              </a:rPr>
              <a:t>24</a:t>
            </a:r>
            <a:r>
              <a:rPr lang="ko-KR" altLang="en-US" sz="1400" dirty="0">
                <a:latin typeface="+mn-ea"/>
              </a:rPr>
              <a:t>개의 점자 핀으로 나타냄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기본적으로 시계 기능과 음성 녹음 기능 등을 이용할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전자기력 이용 </a:t>
            </a:r>
            <a:r>
              <a:rPr lang="en-US" altLang="ko-KR" sz="1400" dirty="0">
                <a:latin typeface="+mn-ea"/>
              </a:rPr>
              <a:t>24</a:t>
            </a:r>
            <a:r>
              <a:rPr lang="ko-KR" altLang="en-US" sz="1400" dirty="0">
                <a:latin typeface="+mn-ea"/>
              </a:rPr>
              <a:t>개 점자 핀 구동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287469-B1A5-428E-9186-83D9F2D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38" y="1484784"/>
            <a:ext cx="4056118" cy="44371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814D2F-4275-4E75-8675-9051DFC5EEA0}"/>
              </a:ext>
            </a:extLst>
          </p:cNvPr>
          <p:cNvGrpSpPr/>
          <p:nvPr/>
        </p:nvGrpSpPr>
        <p:grpSpPr>
          <a:xfrm>
            <a:off x="4813646" y="3736414"/>
            <a:ext cx="3939700" cy="2393021"/>
            <a:chOff x="4813647" y="3933056"/>
            <a:chExt cx="3939700" cy="239302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AA7C386-3DB0-4217-8779-2839C6888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4596"/>
            <a:stretch/>
          </p:blipFill>
          <p:spPr>
            <a:xfrm>
              <a:off x="4813647" y="3933056"/>
              <a:ext cx="1414538" cy="239302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65A675-9209-4A77-AB57-B52A9C77C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055" b="37001"/>
            <a:stretch/>
          </p:blipFill>
          <p:spPr>
            <a:xfrm>
              <a:off x="6372200" y="4125125"/>
              <a:ext cx="1368416" cy="43713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E9EC58-F977-40F1-A80D-181CD34C7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055" b="37001"/>
            <a:stretch/>
          </p:blipFill>
          <p:spPr>
            <a:xfrm>
              <a:off x="6372200" y="5295607"/>
              <a:ext cx="1368416" cy="437133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9FF7BC8D-9A7E-4078-A5F0-CFD7AA86F3C2}"/>
                </a:ext>
              </a:extLst>
            </p:cNvPr>
            <p:cNvSpPr/>
            <p:nvPr/>
          </p:nvSpPr>
          <p:spPr>
            <a:xfrm>
              <a:off x="7889777" y="4161128"/>
              <a:ext cx="431785" cy="365126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85A9A3A-51CD-4359-BBD9-B90A4AA5CFAC}"/>
                </a:ext>
              </a:extLst>
            </p:cNvPr>
            <p:cNvSpPr/>
            <p:nvPr/>
          </p:nvSpPr>
          <p:spPr>
            <a:xfrm flipH="1">
              <a:off x="7812360" y="5331610"/>
              <a:ext cx="431785" cy="365126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0A0CD1-AEA1-437C-ABC6-FB53A8812BA4}"/>
                </a:ext>
              </a:extLst>
            </p:cNvPr>
            <p:cNvSpPr txBox="1"/>
            <p:nvPr/>
          </p:nvSpPr>
          <p:spPr>
            <a:xfrm>
              <a:off x="8321562" y="4157829"/>
              <a:ext cx="43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BEC9D4-E565-4AFE-B4A2-A0FBBAF9CC9F}"/>
                </a:ext>
              </a:extLst>
            </p:cNvPr>
            <p:cNvSpPr txBox="1"/>
            <p:nvPr/>
          </p:nvSpPr>
          <p:spPr>
            <a:xfrm>
              <a:off x="8321562" y="5338101"/>
              <a:ext cx="431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12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A8411-57C5-4D13-A478-F9DDD4F0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38BBD-E958-4A46-AB6D-BBE5ED2BE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" t="4846" r="2641" b="12768"/>
          <a:stretch/>
        </p:blipFill>
        <p:spPr>
          <a:xfrm>
            <a:off x="755576" y="1435691"/>
            <a:ext cx="7632848" cy="267543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3CFD900-EE3D-4818-954F-F80B3BC0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SecondSight</a:t>
            </a:r>
            <a:r>
              <a:rPr lang="en-US" altLang="ko-KR" sz="2400" dirty="0"/>
              <a:t> Argus Ⅱ (</a:t>
            </a:r>
            <a:r>
              <a:rPr lang="ko-KR" altLang="en-US" sz="2400" dirty="0"/>
              <a:t>호주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CD02A-538C-47E2-AC4F-2C068D7F0670}"/>
              </a:ext>
            </a:extLst>
          </p:cNvPr>
          <p:cNvSpPr txBox="1"/>
          <p:nvPr/>
        </p:nvSpPr>
        <p:spPr>
          <a:xfrm>
            <a:off x="251520" y="4365104"/>
            <a:ext cx="85081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환자 눈에 이식된 망막 임플란트와 연결된 안경장비로 구성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외부 안경장비의 카메라로 들어온 빛을 인공 망막에 전달해 신경세포를 자극해 뇌까지 외부 이미지를 전달하는 제품임</a:t>
            </a:r>
          </a:p>
        </p:txBody>
      </p:sp>
    </p:spTree>
    <p:extLst>
      <p:ext uri="{BB962C8B-B14F-4D97-AF65-F5344CB8AC3E}">
        <p14:creationId xmlns:p14="http://schemas.microsoft.com/office/powerpoint/2010/main" val="42111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F981F5-93AB-4959-BEF9-54D8E836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6448251"/>
            <a:ext cx="2133600" cy="365125"/>
          </a:xfrm>
        </p:spPr>
        <p:txBody>
          <a:bodyPr/>
          <a:lstStyle/>
          <a:p>
            <a:fld id="{51D2C606-0459-40DD-AF63-84B36DA3053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9979BB-A397-440C-99E4-632F881129C8}"/>
              </a:ext>
            </a:extLst>
          </p:cNvPr>
          <p:cNvGrpSpPr/>
          <p:nvPr/>
        </p:nvGrpSpPr>
        <p:grpSpPr>
          <a:xfrm>
            <a:off x="107504" y="1268760"/>
            <a:ext cx="8729263" cy="5085993"/>
            <a:chOff x="107504" y="1268760"/>
            <a:chExt cx="8729263" cy="50859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BBC30B-AD74-4F16-B52C-8AFEACCB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268760"/>
              <a:ext cx="5062122" cy="508518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8224BFD-973C-4426-8395-ACEBAF94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4088" y="1412776"/>
              <a:ext cx="3472679" cy="143248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4E0F751-4254-4C49-956E-6354D7A65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3749064"/>
              <a:ext cx="3039075" cy="14349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F4E5D2-068D-426D-BF2D-E41DF2018679}"/>
                </a:ext>
              </a:extLst>
            </p:cNvPr>
            <p:cNvSpPr txBox="1"/>
            <p:nvPr/>
          </p:nvSpPr>
          <p:spPr>
            <a:xfrm>
              <a:off x="6344343" y="2976855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감광센서 원리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01F05-3001-4C61-B3DB-308CD26F6A62}"/>
                </a:ext>
              </a:extLst>
            </p:cNvPr>
            <p:cNvSpPr txBox="1"/>
            <p:nvPr/>
          </p:nvSpPr>
          <p:spPr>
            <a:xfrm>
              <a:off x="5580889" y="5308292"/>
              <a:ext cx="3039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무선 충전 원리</a:t>
              </a:r>
              <a:r>
                <a:rPr lang="en-US" altLang="ko-KR" sz="1600" dirty="0"/>
                <a:t>(</a:t>
              </a:r>
              <a:r>
                <a:rPr lang="ko-KR" altLang="en-US" sz="1600" dirty="0" err="1"/>
                <a:t>페러데이</a:t>
              </a:r>
              <a:r>
                <a:rPr lang="ko-KR" altLang="en-US" sz="1600" dirty="0"/>
                <a:t> 법칙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86B543-016E-4A4D-9288-B910A9F23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758"/>
            <a:stretch/>
          </p:blipFill>
          <p:spPr>
            <a:xfrm>
              <a:off x="6344343" y="5702032"/>
              <a:ext cx="1786678" cy="652721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41A0A3C9-E58F-4412-BED4-1AA97C46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전자 칩 인공 망막 </a:t>
            </a:r>
            <a:r>
              <a:rPr lang="en-US" altLang="ko-KR" sz="2400" dirty="0"/>
              <a:t>(</a:t>
            </a:r>
            <a:r>
              <a:rPr lang="ko-KR" altLang="en-US" sz="2400" dirty="0"/>
              <a:t>감광센서 어레이 사용</a:t>
            </a:r>
            <a:r>
              <a:rPr lang="en-US" altLang="ko-KR" sz="2400" dirty="0"/>
              <a:t>, </a:t>
            </a:r>
            <a:r>
              <a:rPr lang="ko-KR" altLang="en-US" sz="2400" dirty="0"/>
              <a:t>영국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0489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16BE5-4DA8-47DC-A216-F6C12A16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D9A68-C065-4031-B43A-78D9E3CA5F00}"/>
              </a:ext>
            </a:extLst>
          </p:cNvPr>
          <p:cNvSpPr txBox="1"/>
          <p:nvPr/>
        </p:nvSpPr>
        <p:spPr>
          <a:xfrm>
            <a:off x="327990" y="1988840"/>
            <a:ext cx="842047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현재 상품화되어 있는 보조 시스템들은 너무 종류가 많고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불편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고가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무겁고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크고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용도에 따라서 시스템을 바꾸어 가면서 사용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하여 사용이 편리한 시스템 개발 필요</a:t>
            </a:r>
            <a:endParaRPr lang="en-US" altLang="ko-KR" dirty="0">
              <a:latin typeface="+mn-ea"/>
            </a:endParaRPr>
          </a:p>
          <a:p>
            <a:pPr marL="342900" indent="-342900" fontAlgn="base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시각장애인을 위한 사회적 환경 미비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현재는 횡단보도를 나타내기 위한 시각장애인 용 보도블록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음향 발생 장치 정도로 매우 미비한 상태임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EF1503C-D6EC-499A-B37F-C9B585EE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 요구사항</a:t>
            </a:r>
          </a:p>
        </p:txBody>
      </p:sp>
    </p:spTree>
    <p:extLst>
      <p:ext uri="{BB962C8B-B14F-4D97-AF65-F5344CB8AC3E}">
        <p14:creationId xmlns:p14="http://schemas.microsoft.com/office/powerpoint/2010/main" val="304190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A5C14-2BDA-46FA-B8BE-DCCBCB57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1F62745-B1F1-4571-96DF-AD599E22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시각장애인을 위한 보조 시스템 개발 방향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D1138-B84E-4191-B672-070B859AEC55}"/>
              </a:ext>
            </a:extLst>
          </p:cNvPr>
          <p:cNvSpPr txBox="1"/>
          <p:nvPr/>
        </p:nvSpPr>
        <p:spPr>
          <a:xfrm>
            <a:off x="323528" y="141763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장애인과 비장애인의 경계를 제거할 수 있는 시스템 개발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EFB49-A1F7-4A6A-B72D-B35C7B326DDC}"/>
              </a:ext>
            </a:extLst>
          </p:cNvPr>
          <p:cNvSpPr txBox="1"/>
          <p:nvPr/>
        </p:nvSpPr>
        <p:spPr>
          <a:xfrm>
            <a:off x="327990" y="1988840"/>
            <a:ext cx="8229600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복잡하고</a:t>
            </a:r>
            <a:r>
              <a:rPr lang="en-US" altLang="ko-KR" dirty="0"/>
              <a:t>, </a:t>
            </a:r>
            <a:r>
              <a:rPr lang="ko-KR" altLang="en-US" dirty="0"/>
              <a:t>불편한 보조기 착용 없이 시각적 정보 획득 필요</a:t>
            </a:r>
            <a:r>
              <a:rPr lang="en-US" altLang="ko-KR" dirty="0"/>
              <a:t>: </a:t>
            </a:r>
            <a:r>
              <a:rPr lang="ko-KR" altLang="en-US" dirty="0"/>
              <a:t>시각 용 </a:t>
            </a:r>
            <a:r>
              <a:rPr lang="ko-KR" altLang="en-US" dirty="0" err="1"/>
              <a:t>전자칩</a:t>
            </a:r>
            <a:r>
              <a:rPr lang="ko-KR" altLang="en-US" dirty="0"/>
              <a:t> 이식 등 </a:t>
            </a:r>
            <a:r>
              <a:rPr lang="en-US" altLang="ko-KR" dirty="0"/>
              <a:t>IT-</a:t>
            </a:r>
            <a:r>
              <a:rPr lang="ko-KR" altLang="en-US" dirty="0"/>
              <a:t>생체 융합 기술 개발 필요</a:t>
            </a:r>
            <a:r>
              <a:rPr lang="en-US" altLang="ko-KR" dirty="0"/>
              <a:t>(</a:t>
            </a:r>
            <a:r>
              <a:rPr lang="ko-KR" altLang="en-US" dirty="0"/>
              <a:t>이미 다수의 연구 그룹들이 개발 중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4</a:t>
            </a:r>
            <a:r>
              <a:rPr lang="ko-KR" altLang="en-US" dirty="0"/>
              <a:t>차산업혁명의 중요 기술인 대량정보 획득</a:t>
            </a:r>
            <a:r>
              <a:rPr lang="en-US" altLang="ko-KR" dirty="0"/>
              <a:t>, </a:t>
            </a:r>
            <a:r>
              <a:rPr lang="ko-KR" altLang="en-US" dirty="0"/>
              <a:t>대량정보 저장 기술</a:t>
            </a:r>
            <a:r>
              <a:rPr lang="en-US" altLang="ko-KR" dirty="0"/>
              <a:t>, </a:t>
            </a:r>
            <a:r>
              <a:rPr lang="ko-KR" altLang="en-US" dirty="0"/>
              <a:t>빅데이터 기술 및 인공지능 기술 등을 활용하여 시각장애인의 주변 환경을 실시간으로 시각장애인에게 전달할 수 있는 기술 개발 필요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시각 용 </a:t>
            </a:r>
            <a:r>
              <a:rPr lang="ko-KR" altLang="en-US" dirty="0" err="1"/>
              <a:t>전자칩</a:t>
            </a:r>
            <a:r>
              <a:rPr lang="ko-KR" altLang="en-US" dirty="0"/>
              <a:t> 이식 기술 등 하드웨어 기술과 정보 획득</a:t>
            </a:r>
            <a:r>
              <a:rPr lang="en-US" altLang="ko-KR" dirty="0"/>
              <a:t>, </a:t>
            </a:r>
            <a:r>
              <a:rPr lang="ko-KR" altLang="en-US" dirty="0"/>
              <a:t>가공 및 전달을 위한 소프트웨어 기술 개발이 필요할 뿐 아니라 </a:t>
            </a:r>
            <a:r>
              <a:rPr lang="en-US" altLang="ko-KR" dirty="0"/>
              <a:t>GPS, </a:t>
            </a:r>
            <a:r>
              <a:rPr lang="ko-KR" altLang="en-US" dirty="0"/>
              <a:t>모바일 통신 기지국 망 및 전국에 고 밀도로 설치되어 있는 </a:t>
            </a:r>
            <a:r>
              <a:rPr lang="en-US" altLang="ko-KR" dirty="0"/>
              <a:t>CCTV </a:t>
            </a:r>
            <a:r>
              <a:rPr lang="ko-KR" altLang="en-US" dirty="0"/>
              <a:t>망 등을 활용하여 시각장애인 지원 용 네트워크 구축 등 환경 구축도 중요함 </a:t>
            </a:r>
          </a:p>
        </p:txBody>
      </p:sp>
    </p:spTree>
    <p:extLst>
      <p:ext uri="{BB962C8B-B14F-4D97-AF65-F5344CB8AC3E}">
        <p14:creationId xmlns:p14="http://schemas.microsoft.com/office/powerpoint/2010/main" val="342024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F9D9BA-13C4-475E-86A3-44EC3C8A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9F86E4-A5A9-463F-A758-CCBBC906770F}"/>
              </a:ext>
            </a:extLst>
          </p:cNvPr>
          <p:cNvGrpSpPr/>
          <p:nvPr/>
        </p:nvGrpSpPr>
        <p:grpSpPr>
          <a:xfrm>
            <a:off x="251520" y="1412776"/>
            <a:ext cx="8381793" cy="4628320"/>
            <a:chOff x="154359" y="1464976"/>
            <a:chExt cx="8381793" cy="4628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39BDE6-EF4E-4430-BCC8-35F5B628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350" b="32769"/>
            <a:stretch/>
          </p:blipFill>
          <p:spPr>
            <a:xfrm>
              <a:off x="4230597" y="1772816"/>
              <a:ext cx="1636847" cy="141778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84A386-5080-4C10-860C-5040B5AA6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843"/>
            <a:stretch/>
          </p:blipFill>
          <p:spPr>
            <a:xfrm>
              <a:off x="6431517" y="3305572"/>
              <a:ext cx="1656184" cy="15427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F69FEE-5206-40E4-9EC6-858604480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76" t="9788" r="35825" b="9788"/>
            <a:stretch/>
          </p:blipFill>
          <p:spPr>
            <a:xfrm>
              <a:off x="1307168" y="1958227"/>
              <a:ext cx="1221680" cy="10180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F8A995-0BF4-4247-825F-673C83F51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392" t="4890" r="16779" b="17334"/>
            <a:stretch/>
          </p:blipFill>
          <p:spPr>
            <a:xfrm>
              <a:off x="1325456" y="3160423"/>
              <a:ext cx="1221680" cy="7635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912FCF-298A-43EE-B3D2-9DB2D9BC7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375" t="5901" r="26375" b="5901"/>
            <a:stretch/>
          </p:blipFill>
          <p:spPr>
            <a:xfrm>
              <a:off x="1511438" y="4076963"/>
              <a:ext cx="856425" cy="11989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EABE8D5-8A8F-4960-96F7-6CC00B2C0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848" y="3645024"/>
              <a:ext cx="1774997" cy="2448272"/>
            </a:xfrm>
            <a:prstGeom prst="rect">
              <a:avLst/>
            </a:prstGeom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5EC7E7CF-885B-4350-B420-03DFF5F1B877}"/>
                </a:ext>
              </a:extLst>
            </p:cNvPr>
            <p:cNvSpPr/>
            <p:nvPr/>
          </p:nvSpPr>
          <p:spPr>
            <a:xfrm>
              <a:off x="5983067" y="3082613"/>
              <a:ext cx="2553085" cy="2033465"/>
            </a:xfrm>
            <a:prstGeom prst="wedgeEllipseCallout">
              <a:avLst>
                <a:gd name="adj1" fmla="val -92308"/>
                <a:gd name="adj2" fmla="val -11869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4B183163-1F83-4736-BA6D-950272A068FF}"/>
                </a:ext>
              </a:extLst>
            </p:cNvPr>
            <p:cNvSpPr/>
            <p:nvPr/>
          </p:nvSpPr>
          <p:spPr>
            <a:xfrm>
              <a:off x="3803701" y="1464976"/>
              <a:ext cx="2466594" cy="2033465"/>
            </a:xfrm>
            <a:prstGeom prst="wedgeEllipseCallout">
              <a:avLst>
                <a:gd name="adj1" fmla="val -17022"/>
                <a:gd name="adj2" fmla="val 6246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A52CEF77-D1F6-452C-AC6F-D732C29B12B7}"/>
                </a:ext>
              </a:extLst>
            </p:cNvPr>
            <p:cNvSpPr/>
            <p:nvPr/>
          </p:nvSpPr>
          <p:spPr>
            <a:xfrm>
              <a:off x="654358" y="1628800"/>
              <a:ext cx="2553085" cy="3847037"/>
            </a:xfrm>
            <a:prstGeom prst="wedgeEllipseCallout">
              <a:avLst>
                <a:gd name="adj1" fmla="val 91521"/>
                <a:gd name="adj2" fmla="val 443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D94B6F-9778-470C-BDBA-747DEF7A6CF6}"/>
                </a:ext>
              </a:extLst>
            </p:cNvPr>
            <p:cNvSpPr txBox="1"/>
            <p:nvPr/>
          </p:nvSpPr>
          <p:spPr>
            <a:xfrm>
              <a:off x="803326" y="2668879"/>
              <a:ext cx="580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</a:rPr>
                <a:t>GPS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11A59F-8B15-4815-A19C-E3B02B4E8300}"/>
                </a:ext>
              </a:extLst>
            </p:cNvPr>
            <p:cNvSpPr txBox="1"/>
            <p:nvPr/>
          </p:nvSpPr>
          <p:spPr>
            <a:xfrm>
              <a:off x="695777" y="3661914"/>
              <a:ext cx="718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</a:rPr>
                <a:t>CCTV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06BD09-53EA-4717-BF99-D180F1B81BC4}"/>
                </a:ext>
              </a:extLst>
            </p:cNvPr>
            <p:cNvSpPr txBox="1"/>
            <p:nvPr/>
          </p:nvSpPr>
          <p:spPr>
            <a:xfrm>
              <a:off x="154359" y="4509799"/>
              <a:ext cx="1661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</a:rPr>
                <a:t>모바일</a:t>
              </a:r>
              <a:r>
                <a:rPr lang="en-US" altLang="ko-KR" sz="1600" dirty="0">
                  <a:solidFill>
                    <a:srgbClr val="0070C0"/>
                  </a:solidFill>
                </a:rPr>
                <a:t> </a:t>
              </a:r>
              <a:r>
                <a:rPr lang="ko-KR" altLang="en-US" sz="1600" dirty="0">
                  <a:solidFill>
                    <a:srgbClr val="0070C0"/>
                  </a:solidFill>
                </a:rPr>
                <a:t>통신 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7A5B4-E063-40C0-B95C-2D082AABB7B5}"/>
                </a:ext>
              </a:extLst>
            </p:cNvPr>
            <p:cNvSpPr txBox="1"/>
            <p:nvPr/>
          </p:nvSpPr>
          <p:spPr>
            <a:xfrm>
              <a:off x="5867444" y="1788950"/>
              <a:ext cx="26355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</a:rPr>
                <a:t>시각 용 실시간 환경 정보</a:t>
              </a:r>
              <a:endParaRPr lang="en-US" altLang="ko-KR" sz="1600" dirty="0">
                <a:solidFill>
                  <a:srgbClr val="FF0000"/>
                </a:solidFill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현재 정보 획득 가능 기술</a:t>
              </a:r>
              <a:r>
                <a:rPr lang="en-US" altLang="ko-KR" sz="1200" dirty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</a:rPr>
                <a:t>효과적인 전달 기술 필요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)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82B469-E3D9-4D91-AB5F-B38B2A14D1C0}"/>
                </a:ext>
              </a:extLst>
            </p:cNvPr>
            <p:cNvSpPr txBox="1"/>
            <p:nvPr/>
          </p:nvSpPr>
          <p:spPr>
            <a:xfrm>
              <a:off x="6450650" y="5137283"/>
              <a:ext cx="18678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IT-</a:t>
              </a:r>
              <a:r>
                <a:rPr lang="ko-KR" altLang="en-US" sz="1600" dirty="0">
                  <a:solidFill>
                    <a:srgbClr val="FF0000"/>
                  </a:solidFill>
                </a:rPr>
                <a:t>생체 융합 기술</a:t>
              </a:r>
              <a:endParaRPr lang="en-US" altLang="ko-KR" sz="1600" dirty="0">
                <a:solidFill>
                  <a:srgbClr val="FF0000"/>
                </a:solidFill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현재 개발 진행 기술</a:t>
              </a:r>
              <a:r>
                <a:rPr lang="en-US" altLang="ko-KR" sz="1200" dirty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일부 가능</a:t>
              </a:r>
              <a:r>
                <a:rPr lang="en-US" altLang="ko-KR" sz="1200" dirty="0">
                  <a:solidFill>
                    <a:srgbClr val="FF0000"/>
                  </a:solidFill>
                </a:rPr>
                <a:t>)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9D440D-3997-4F85-A4CD-8EFB546A17CE}"/>
                </a:ext>
              </a:extLst>
            </p:cNvPr>
            <p:cNvSpPr txBox="1"/>
            <p:nvPr/>
          </p:nvSpPr>
          <p:spPr>
            <a:xfrm>
              <a:off x="803326" y="5484358"/>
              <a:ext cx="24220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</a:rPr>
                <a:t>시각장애인용 환경 구축</a:t>
              </a:r>
              <a:endParaRPr lang="en-US" altLang="ko-KR" sz="1600" dirty="0">
                <a:solidFill>
                  <a:srgbClr val="FF0000"/>
                </a:solidFill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현재 가능 기술</a:t>
              </a:r>
              <a:r>
                <a:rPr lang="en-US" altLang="ko-KR" sz="1200" dirty="0">
                  <a:solidFill>
                    <a:srgbClr val="FF0000"/>
                  </a:solidFill>
                </a:rPr>
                <a:t>)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8CBD2C58-BAE2-4D67-830F-25102BC5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시각장애인을 위한 보조 시스템 개발 방향</a:t>
            </a:r>
          </a:p>
        </p:txBody>
      </p:sp>
    </p:spTree>
    <p:extLst>
      <p:ext uri="{BB962C8B-B14F-4D97-AF65-F5344CB8AC3E}">
        <p14:creationId xmlns:p14="http://schemas.microsoft.com/office/powerpoint/2010/main" val="381793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진행 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C</a:t>
            </a:r>
            <a:r>
              <a:rPr lang="ko-KR" altLang="en-US" sz="1600" dirty="0" smtClean="0"/>
              <a:t>언어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기본적인 변수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반복문</a:t>
            </a:r>
            <a:r>
              <a:rPr lang="en-US" altLang="ko-KR" sz="1600" dirty="0" smtClean="0"/>
              <a:t>, if</a:t>
            </a:r>
            <a:r>
              <a:rPr lang="ko-KR" altLang="en-US" sz="1600" dirty="0" smtClean="0"/>
              <a:t>문 정도 부터 포인터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배열 등을 공부하고 현재는 구조체를 공부하고 있음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Python- Python</a:t>
            </a:r>
            <a:r>
              <a:rPr lang="ko-KR" altLang="en-US" sz="1600" dirty="0" smtClean="0"/>
              <a:t>의 특성과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장점 등을 파악하고 기본적인 문법까지는 공부하였고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심화해서 더 깊이 들어가는 부분은 더 공부를 할 필요가 있음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OOP </a:t>
            </a:r>
            <a:r>
              <a:rPr lang="ko-KR" altLang="en-US" sz="1600" dirty="0" smtClean="0"/>
              <a:t>개념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사전적 정의를 보고 </a:t>
            </a:r>
            <a:r>
              <a:rPr lang="en-US" altLang="ko-KR" sz="1600" dirty="0" smtClean="0"/>
              <a:t>OOP</a:t>
            </a:r>
            <a:r>
              <a:rPr lang="ko-KR" altLang="en-US" sz="1600" dirty="0" smtClean="0"/>
              <a:t>가 무엇을 뜻하는지 어렴풋이 알겠으나 정확한 개념과 실제로 이것이 어떻게 적용되고 사용되는지는 아직 미약함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err="1" smtClean="0"/>
              <a:t>아두이노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하드웨어에 선을 연결하여 </a:t>
            </a:r>
            <a:r>
              <a:rPr lang="ko-KR" altLang="en-US" sz="1600"/>
              <a:t>회로를 </a:t>
            </a:r>
            <a:r>
              <a:rPr lang="ko-KR" altLang="en-US" sz="1600" smtClean="0"/>
              <a:t>제작하는 </a:t>
            </a:r>
            <a:r>
              <a:rPr lang="ko-KR" altLang="en-US" sz="1600" dirty="0"/>
              <a:t>것은 여러 차례 해보았지만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자체가 오픈소스 하드웨어이기 때문에 직접 코딩을 해본 적은 별로 </a:t>
            </a:r>
            <a:r>
              <a:rPr lang="ko-KR" altLang="en-US" sz="1600" dirty="0" smtClean="0"/>
              <a:t>없음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smtClean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23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A1DCE4-EC6D-4FD9-AFB4-A5B6F80E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8D6052-464D-4C18-B0C5-A03E8FB6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6" y="1268760"/>
            <a:ext cx="7354367" cy="381584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8A07718-19BB-49C0-AC2E-E7D4373E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E80D8-A316-462B-9D2F-D115CD81BA5A}"/>
              </a:ext>
            </a:extLst>
          </p:cNvPr>
          <p:cNvSpPr txBox="1"/>
          <p:nvPr/>
        </p:nvSpPr>
        <p:spPr>
          <a:xfrm>
            <a:off x="317943" y="5154345"/>
            <a:ext cx="85081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WHO</a:t>
            </a:r>
            <a:r>
              <a:rPr lang="ko-KR" altLang="en-US" dirty="0"/>
              <a:t>에 따르면 </a:t>
            </a:r>
            <a:r>
              <a:rPr lang="en-US" altLang="ko-KR" dirty="0"/>
              <a:t>2014</a:t>
            </a:r>
            <a:r>
              <a:rPr lang="ko-KR" altLang="en-US" dirty="0"/>
              <a:t>년 기준 전세계 시각장애인 </a:t>
            </a:r>
            <a:r>
              <a:rPr lang="en-US" altLang="ko-KR" dirty="0"/>
              <a:t>2</a:t>
            </a:r>
            <a:r>
              <a:rPr lang="ko-KR" altLang="en-US" dirty="0"/>
              <a:t>억</a:t>
            </a:r>
            <a:r>
              <a:rPr lang="en-US" altLang="ko-KR" dirty="0"/>
              <a:t>8,500</a:t>
            </a:r>
            <a:r>
              <a:rPr lang="ko-KR" altLang="en-US" dirty="0"/>
              <a:t>만명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그 중에 </a:t>
            </a:r>
            <a:r>
              <a:rPr lang="en-US" altLang="ko-KR" dirty="0"/>
              <a:t>3,900</a:t>
            </a:r>
            <a:r>
              <a:rPr lang="ko-KR" altLang="en-US" dirty="0"/>
              <a:t>만명이 맹인이고</a:t>
            </a:r>
            <a:r>
              <a:rPr lang="en-US" altLang="ko-KR" dirty="0"/>
              <a:t>, 2</a:t>
            </a:r>
            <a:r>
              <a:rPr lang="ko-KR" altLang="en-US" dirty="0"/>
              <a:t>억</a:t>
            </a:r>
            <a:r>
              <a:rPr lang="en-US" altLang="ko-KR" dirty="0"/>
              <a:t>4,600</a:t>
            </a:r>
            <a:r>
              <a:rPr lang="ko-KR" altLang="en-US" dirty="0"/>
              <a:t>만명 </a:t>
            </a:r>
            <a:r>
              <a:rPr lang="ko-KR" altLang="en-US" dirty="0" err="1"/>
              <a:t>저시력자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44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B48C7-669B-4726-9F5A-45C571BA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4A91032-8BB5-4B91-B76C-83B93AFD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시각장애인용 독서 확대기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D92879-9873-4929-AD75-8B3AFA28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10" y="1398970"/>
            <a:ext cx="5404412" cy="3593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E1D914-B947-43D4-B944-DAF05AD2596B}"/>
              </a:ext>
            </a:extLst>
          </p:cNvPr>
          <p:cNvSpPr txBox="1"/>
          <p:nvPr/>
        </p:nvSpPr>
        <p:spPr>
          <a:xfrm>
            <a:off x="457200" y="5231404"/>
            <a:ext cx="800323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저시력자를</a:t>
            </a:r>
            <a:r>
              <a:rPr lang="ko-KR" altLang="en-US" dirty="0"/>
              <a:t> 위하여 글씨를 확대하여 읽을 수 있도록 하는 보조 시스템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시각장애인을 위한 소극적 보조 시스템이나 현실적으로 많이 사용됨</a:t>
            </a:r>
          </a:p>
        </p:txBody>
      </p:sp>
    </p:spTree>
    <p:extLst>
      <p:ext uri="{BB962C8B-B14F-4D97-AF65-F5344CB8AC3E}">
        <p14:creationId xmlns:p14="http://schemas.microsoft.com/office/powerpoint/2010/main" val="216298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866DE-045A-4DDA-BCF0-0C052550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8BDEE-C4C2-4C73-AD62-FAF17A9D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4701902" cy="4701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A5FFE-8BF4-43AF-A489-E1A1532125F1}"/>
              </a:ext>
            </a:extLst>
          </p:cNvPr>
          <p:cNvSpPr txBox="1"/>
          <p:nvPr/>
        </p:nvSpPr>
        <p:spPr>
          <a:xfrm>
            <a:off x="5292080" y="1412776"/>
            <a:ext cx="3600400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현재 많이 사용되고 있는 시각장애인용 보조 시스템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정보를 입력하기 위한 점자단말기</a:t>
            </a:r>
            <a:r>
              <a:rPr lang="en-US" altLang="ko-KR" dirty="0"/>
              <a:t>, </a:t>
            </a:r>
            <a:r>
              <a:rPr lang="ko-KR" altLang="en-US" dirty="0"/>
              <a:t>정보를 출력하기 위한 점자 프린터</a:t>
            </a:r>
            <a:r>
              <a:rPr lang="en-US" altLang="ko-KR" dirty="0"/>
              <a:t>, </a:t>
            </a:r>
            <a:r>
              <a:rPr lang="ko-KR" altLang="en-US" dirty="0"/>
              <a:t>독서를 위한 확대기 등 각 기능별로 보조 시스템이 다양하게 개발되어 있음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BC8AE96-8FDB-4C8D-A3CE-99EE7927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시각장애인용 보조 시스템</a:t>
            </a:r>
          </a:p>
        </p:txBody>
      </p:sp>
    </p:spTree>
    <p:extLst>
      <p:ext uri="{BB962C8B-B14F-4D97-AF65-F5344CB8AC3E}">
        <p14:creationId xmlns:p14="http://schemas.microsoft.com/office/powerpoint/2010/main" val="136696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650744-7D86-44BE-B610-A4D8E099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A9A261-B04F-449E-90E4-625CB08F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시각장애인용 지팡이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19E09D-E6AA-47B4-A3F7-1DC8E46B1EEB}"/>
              </a:ext>
            </a:extLst>
          </p:cNvPr>
          <p:cNvGrpSpPr/>
          <p:nvPr/>
        </p:nvGrpSpPr>
        <p:grpSpPr>
          <a:xfrm>
            <a:off x="736882" y="1417638"/>
            <a:ext cx="7670235" cy="4791063"/>
            <a:chOff x="1222245" y="1412770"/>
            <a:chExt cx="7670235" cy="47910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2D9A1D-1BCF-485F-9EB6-607DF29B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245" y="1412770"/>
              <a:ext cx="4492147" cy="28725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14AC71-3B0F-4D14-BA74-081E5587F54C}"/>
                </a:ext>
              </a:extLst>
            </p:cNvPr>
            <p:cNvSpPr txBox="1"/>
            <p:nvPr/>
          </p:nvSpPr>
          <p:spPr>
            <a:xfrm>
              <a:off x="2123728" y="4960242"/>
              <a:ext cx="21602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+mn-ea"/>
                </a:rPr>
                <a:t>초음파 센서</a:t>
              </a:r>
              <a:r>
                <a:rPr lang="en-US" altLang="ko-KR" sz="1400" dirty="0">
                  <a:latin typeface="+mn-ea"/>
                </a:rPr>
                <a:t>: </a:t>
              </a:r>
              <a:r>
                <a:rPr lang="ko-KR" altLang="en-US" sz="1400" dirty="0">
                  <a:latin typeface="+mn-ea"/>
                </a:rPr>
                <a:t>장애물에 반사되어 돌아오는 초음파 속도를 측정하여 거리 추정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73872F-6ED9-4FE0-99DA-004FDD699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257"/>
            <a:stretch/>
          </p:blipFill>
          <p:spPr>
            <a:xfrm>
              <a:off x="6300192" y="1417638"/>
              <a:ext cx="2448272" cy="25639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62093C-DF4B-4BBF-AA8A-CC1E0511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4575235"/>
              <a:ext cx="3168352" cy="1475212"/>
            </a:xfrm>
            <a:prstGeom prst="rect">
              <a:avLst/>
            </a:prstGeom>
          </p:spPr>
        </p:pic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98377F9F-C8C2-4CDE-8107-E2D3CBB98CA1}"/>
                </a:ext>
              </a:extLst>
            </p:cNvPr>
            <p:cNvSpPr/>
            <p:nvPr/>
          </p:nvSpPr>
          <p:spPr>
            <a:xfrm>
              <a:off x="1979712" y="4547649"/>
              <a:ext cx="2448272" cy="1656184"/>
            </a:xfrm>
            <a:prstGeom prst="wedgeEllipseCallout">
              <a:avLst>
                <a:gd name="adj1" fmla="val 136947"/>
                <a:gd name="adj2" fmla="val -10739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39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3091A-D3FE-40FB-8F7C-4F851647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A61AD6-62A9-4B36-92AF-4C78FE65BC21}"/>
              </a:ext>
            </a:extLst>
          </p:cNvPr>
          <p:cNvGrpSpPr/>
          <p:nvPr/>
        </p:nvGrpSpPr>
        <p:grpSpPr>
          <a:xfrm>
            <a:off x="395536" y="1508381"/>
            <a:ext cx="8430520" cy="2807575"/>
            <a:chOff x="395536" y="1741782"/>
            <a:chExt cx="8430520" cy="2807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B98AD6-61D0-4959-A508-6DCA482E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741782"/>
              <a:ext cx="4081347" cy="28075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749353-F56C-4A62-8949-334DAF7B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2550" y="1741782"/>
              <a:ext cx="3703506" cy="2695330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0047C9C3-A01A-4B60-999B-F0FDBA8B8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엔젤아이즈</a:t>
            </a:r>
            <a:r>
              <a:rPr lang="ko-KR" altLang="en-US" sz="2400" dirty="0"/>
              <a:t> 앱</a:t>
            </a:r>
            <a:r>
              <a:rPr lang="en-US" altLang="ko-KR" sz="2400" dirty="0"/>
              <a:t>(</a:t>
            </a:r>
            <a:r>
              <a:rPr lang="ko-KR" altLang="en-US" sz="2400" dirty="0"/>
              <a:t>서울시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4B00B-4D3D-444C-B3DD-48CB139F38B6}"/>
              </a:ext>
            </a:extLst>
          </p:cNvPr>
          <p:cNvSpPr txBox="1"/>
          <p:nvPr/>
        </p:nvSpPr>
        <p:spPr>
          <a:xfrm>
            <a:off x="378701" y="4776506"/>
            <a:ext cx="85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시각장애인을 위한 웨어러블 카메라와 스마트폰을 연결하여 길 안내 등 다양한 정보 제공</a:t>
            </a:r>
            <a:endParaRPr lang="en-US" altLang="ko-KR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카메라로 입력된 정보를 스마트폰에서 판단하여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골전도</a:t>
            </a:r>
            <a:r>
              <a:rPr lang="ko-KR" altLang="en-US" sz="1600" dirty="0">
                <a:latin typeface="+mn-ea"/>
              </a:rPr>
              <a:t> 스피커를 통해 시각장애인에게 정보 전달 </a:t>
            </a:r>
            <a:endParaRPr lang="en-US" altLang="ko-KR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서울시에서 시범적으로 시행</a:t>
            </a:r>
          </a:p>
        </p:txBody>
      </p:sp>
    </p:spTree>
    <p:extLst>
      <p:ext uri="{BB962C8B-B14F-4D97-AF65-F5344CB8AC3E}">
        <p14:creationId xmlns:p14="http://schemas.microsoft.com/office/powerpoint/2010/main" val="283027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4ECEA-F8A5-4F36-96FF-293BDE3F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80AC1-CEAE-46F6-B514-9867F656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4256165" cy="430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E85A0-F309-4947-8B36-D20E86A78342}"/>
              </a:ext>
            </a:extLst>
          </p:cNvPr>
          <p:cNvSpPr txBox="1"/>
          <p:nvPr/>
        </p:nvSpPr>
        <p:spPr>
          <a:xfrm>
            <a:off x="5004048" y="1628800"/>
            <a:ext cx="40058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dirty="0">
                <a:latin typeface="Arial" panose="020B0604020202020204" pitchFamily="34" charset="0"/>
              </a:rPr>
              <a:t>저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ko-KR" dirty="0">
                <a:latin typeface="Arial" panose="020B0604020202020204" pitchFamily="34" charset="0"/>
              </a:rPr>
              <a:t>시력 장애인을 돕기 위</a:t>
            </a:r>
            <a:r>
              <a:rPr lang="ko-KR" altLang="en-US" dirty="0">
                <a:latin typeface="Arial" panose="020B0604020202020204" pitchFamily="34" charset="0"/>
              </a:rPr>
              <a:t>해</a:t>
            </a:r>
            <a:r>
              <a:rPr lang="ko-KR" altLang="ko-KR" dirty="0">
                <a:latin typeface="Arial" panose="020B0604020202020204" pitchFamily="34" charset="0"/>
              </a:rPr>
              <a:t> 다양</a:t>
            </a:r>
            <a:r>
              <a:rPr lang="ko-KR" altLang="en-US" dirty="0">
                <a:latin typeface="Arial" panose="020B0604020202020204" pitchFamily="34" charset="0"/>
              </a:rPr>
              <a:t>한 </a:t>
            </a:r>
            <a:r>
              <a:rPr lang="en-US" altLang="ko-KR" dirty="0">
                <a:latin typeface="Arial" panose="020B0604020202020204" pitchFamily="34" charset="0"/>
              </a:rPr>
              <a:t>IT </a:t>
            </a:r>
            <a:r>
              <a:rPr lang="ko-KR" altLang="ko-KR" dirty="0">
                <a:latin typeface="Arial" panose="020B0604020202020204" pitchFamily="34" charset="0"/>
              </a:rPr>
              <a:t>기술 </a:t>
            </a:r>
            <a:r>
              <a:rPr lang="ko-KR" altLang="en-US" dirty="0">
                <a:latin typeface="Arial" panose="020B0604020202020204" pitchFamily="34" charset="0"/>
              </a:rPr>
              <a:t>적용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342900" lvl="0" indent="-342900" algn="just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dirty="0">
                <a:latin typeface="Arial" panose="020B0604020202020204" pitchFamily="34" charset="0"/>
              </a:rPr>
              <a:t>안경 옆에 장착한 초소형 문자인식 카메라</a:t>
            </a:r>
            <a:r>
              <a:rPr lang="ko-KR" altLang="en-US" dirty="0">
                <a:latin typeface="Arial" panose="020B0604020202020204" pitchFamily="34" charset="0"/>
              </a:rPr>
              <a:t>를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이용하여 </a:t>
            </a:r>
            <a:r>
              <a:rPr lang="ko-KR" altLang="ko-KR" dirty="0">
                <a:latin typeface="Arial" panose="020B0604020202020204" pitchFamily="34" charset="0"/>
              </a:rPr>
              <a:t>책을 보면 책 내용을 이어폰으로 </a:t>
            </a:r>
            <a:r>
              <a:rPr lang="ko-KR" altLang="ko-KR" dirty="0" err="1">
                <a:latin typeface="Arial" panose="020B0604020202020204" pitchFamily="34" charset="0"/>
              </a:rPr>
              <a:t>읽어</a:t>
            </a:r>
            <a:r>
              <a:rPr lang="ko-KR" altLang="en-US" dirty="0" err="1">
                <a:latin typeface="Arial" panose="020B0604020202020204" pitchFamily="34" charset="0"/>
              </a:rPr>
              <a:t>줌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http://linkback.etoday.co.kr/images/onebyone.gif?action_id=5a2d3f90371e30698d7bf9b7170a7e6">
            <a:extLst>
              <a:ext uri="{FF2B5EF4-FFF2-40B4-BE49-F238E27FC236}">
                <a16:creationId xmlns:a16="http://schemas.microsoft.com/office/drawing/2014/main" id="{2D729837-2860-4333-ACC6-FD56E631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050" y="13811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DB57BF5-A1D6-4B1B-B4E0-91761904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OrCam </a:t>
            </a:r>
            <a:r>
              <a:rPr lang="en-US" altLang="ko-KR" sz="2400" dirty="0" err="1"/>
              <a:t>MyEye</a:t>
            </a:r>
            <a:r>
              <a:rPr lang="en-US" altLang="ko-KR" sz="2400" dirty="0"/>
              <a:t>(ORCAM, </a:t>
            </a:r>
            <a:r>
              <a:rPr lang="ko-KR" altLang="en-US" sz="2400" dirty="0"/>
              <a:t>이스라엘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11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2BC066-8EA2-40F1-A366-3F8A3516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C606-0459-40DD-AF63-84B36DA3053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35851-4995-4EF0-BE14-2F60D1F3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20" y="1340768"/>
            <a:ext cx="6619875" cy="37242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26C141D-EF11-40FD-9CEF-5DE33917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시각장애인용 스마트 안경</a:t>
            </a:r>
            <a:r>
              <a:rPr lang="en-US" altLang="ko-KR" sz="2400" dirty="0"/>
              <a:t>(</a:t>
            </a:r>
            <a:r>
              <a:rPr lang="ko-KR" altLang="en-US" sz="2400" dirty="0"/>
              <a:t>천사의 눈</a:t>
            </a:r>
            <a:r>
              <a:rPr lang="en-US" altLang="ko-KR" sz="2400" dirty="0"/>
              <a:t>, </a:t>
            </a:r>
            <a:r>
              <a:rPr lang="ko-KR" altLang="en-US" sz="2400" dirty="0"/>
              <a:t>중국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03B9A-AD75-4B47-9191-BAC754658FC3}"/>
              </a:ext>
            </a:extLst>
          </p:cNvPr>
          <p:cNvSpPr txBox="1"/>
          <p:nvPr/>
        </p:nvSpPr>
        <p:spPr>
          <a:xfrm>
            <a:off x="360401" y="4941168"/>
            <a:ext cx="850811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시각장애인용 스마트 안경은 기본적으로 정보를 인식하기 위한 카메라와 시각 장애인에게 정보를 알리기 위한 </a:t>
            </a:r>
            <a:r>
              <a:rPr lang="ko-KR" altLang="en-US" sz="1400" dirty="0" err="1">
                <a:latin typeface="+mn-ea"/>
              </a:rPr>
              <a:t>골전도</a:t>
            </a:r>
            <a:r>
              <a:rPr lang="ko-KR" altLang="en-US" sz="1400" dirty="0">
                <a:latin typeface="+mn-ea"/>
              </a:rPr>
              <a:t> 헤드폰으로 이루어지며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외부 시스템과의 통신을 위한 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무선 통신 시스템 탑재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카메라가 인식한 정보를 </a:t>
            </a:r>
            <a:r>
              <a:rPr lang="ko-KR" altLang="en-US" sz="1400" dirty="0" err="1">
                <a:latin typeface="+mn-ea"/>
              </a:rPr>
              <a:t>마이크로프로세스에</a:t>
            </a:r>
            <a:r>
              <a:rPr lang="ko-KR" altLang="en-US" sz="1400" dirty="0">
                <a:latin typeface="+mn-ea"/>
              </a:rPr>
              <a:t> 탑재된 소프트웨어가 판단하여 </a:t>
            </a:r>
            <a:r>
              <a:rPr lang="ko-KR" altLang="en-US" sz="1400" dirty="0" err="1">
                <a:latin typeface="+mn-ea"/>
              </a:rPr>
              <a:t>골전도</a:t>
            </a:r>
            <a:r>
              <a:rPr lang="ko-KR" altLang="en-US" sz="1400" dirty="0">
                <a:latin typeface="+mn-ea"/>
              </a:rPr>
              <a:t> 헤드폰을 통해서 시각장애인에게 분석한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360508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20437</TotalTime>
  <Words>709</Words>
  <Application>Microsoft Office PowerPoint</Application>
  <PresentationFormat>화면 슬라이드 쇼(4:3)</PresentationFormat>
  <Paragraphs>91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프로젝트 진행 상황</vt:lpstr>
      <vt:lpstr>시각장애인 현황</vt:lpstr>
      <vt:lpstr>시각장애인용 독서 확대기</vt:lpstr>
      <vt:lpstr>시각장애인용 보조 시스템</vt:lpstr>
      <vt:lpstr>시각장애인용 지팡이</vt:lpstr>
      <vt:lpstr>엔젤아이즈 앱(서울시)</vt:lpstr>
      <vt:lpstr>OrCam MyEye(ORCAM, 이스라엘)</vt:lpstr>
      <vt:lpstr>시각장애인용 스마트 안경(천사의 눈, 중국)</vt:lpstr>
      <vt:lpstr>IrisVision(미국)</vt:lpstr>
      <vt:lpstr>Seeing AI (Microsoft)</vt:lpstr>
      <vt:lpstr>닷워치(Dot watch), 한국 </vt:lpstr>
      <vt:lpstr>SecondSight Argus Ⅱ (호주)</vt:lpstr>
      <vt:lpstr>전자 칩 인공 망막 (감광센서 어레이 사용, 영국)</vt:lpstr>
      <vt:lpstr>시각장애인 요구사항</vt:lpstr>
      <vt:lpstr>시각장애인을 위한 보조 시스템 개발 방향</vt:lpstr>
      <vt:lpstr>시각장애인을 위한 보조 시스템 개발 방향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Pressure mapping sensor 개발</dc:title>
  <dc:creator>Win</dc:creator>
  <cp:lastModifiedBy>이영태</cp:lastModifiedBy>
  <cp:revision>444</cp:revision>
  <cp:lastPrinted>2017-11-14T10:05:47Z</cp:lastPrinted>
  <dcterms:created xsi:type="dcterms:W3CDTF">2016-03-14T00:18:40Z</dcterms:created>
  <dcterms:modified xsi:type="dcterms:W3CDTF">2018-07-15T01:29:09Z</dcterms:modified>
</cp:coreProperties>
</file>